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4c4093274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114c4093274_2_16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4c4093274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D3B45"/>
                </a:solidFill>
              </a:rPr>
              <a:t>A watershed refers to an area of land where rainfall and snowmelt collect and stream into a common outlet like rivers, lakes and other bodies of water. </a:t>
            </a:r>
            <a:endParaRPr sz="1200">
              <a:solidFill>
                <a:srgbClr val="2D3B45"/>
              </a:solidFill>
            </a:endParaRPr>
          </a:p>
          <a:p>
            <a:pPr indent="0" lvl="0" marL="0" rtl="0" algn="l">
              <a:lnSpc>
                <a:spcPct val="115000"/>
              </a:lnSpc>
              <a:spcBef>
                <a:spcPts val="1000"/>
              </a:spcBef>
              <a:spcAft>
                <a:spcPts val="1000"/>
              </a:spcAft>
              <a:buClr>
                <a:schemeClr val="dk1"/>
              </a:buClr>
              <a:buSzPts val="1100"/>
              <a:buFont typeface="Arial"/>
              <a:buNone/>
            </a:pPr>
            <a:r>
              <a:rPr lang="en" sz="1200">
                <a:solidFill>
                  <a:srgbClr val="2D3B45"/>
                </a:solidFill>
              </a:rPr>
              <a:t>Understanding watershed stream flow is important for fields that manage water resources like irrigation, hydroelectric power and flood control. </a:t>
            </a:r>
            <a:endParaRPr/>
          </a:p>
        </p:txBody>
      </p:sp>
      <p:sp>
        <p:nvSpPr>
          <p:cNvPr id="140" name="Google Shape;140;g114c4093274_2_16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4c4093274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114c4093274_2_16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22f0f63ad_1_1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1122f0f63ad_1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Calibri"/>
              <a:buNone/>
            </a:pPr>
            <a:r>
              <a:rPr lang="en" sz="1200">
                <a:solidFill>
                  <a:srgbClr val="3F3F3F"/>
                </a:solidFill>
              </a:rPr>
              <a:t>What one thing do you want audience to remember, per slide?</a:t>
            </a:r>
            <a:endParaRPr sz="1200">
              <a:solidFill>
                <a:srgbClr val="3F3F3F"/>
              </a:solidFill>
            </a:endParaRPr>
          </a:p>
          <a:p>
            <a:pPr indent="0" lvl="0" marL="0" marR="0" rtl="0" algn="l">
              <a:lnSpc>
                <a:spcPct val="100000"/>
              </a:lnSpc>
              <a:spcBef>
                <a:spcPts val="0"/>
              </a:spcBef>
              <a:spcAft>
                <a:spcPts val="0"/>
              </a:spcAft>
              <a:buClr>
                <a:srgbClr val="3F3F3F"/>
              </a:buClr>
              <a:buSzPts val="1200"/>
              <a:buFont typeface="Calibri"/>
              <a:buNone/>
            </a:pPr>
            <a:r>
              <a:t/>
            </a:r>
            <a:endParaRPr sz="1200">
              <a:solidFill>
                <a:srgbClr val="3F3F3F"/>
              </a:solidFill>
            </a:endParaRPr>
          </a:p>
          <a:p>
            <a:pPr indent="0" lvl="0" marL="0" rtl="0" algn="l">
              <a:spcBef>
                <a:spcPts val="0"/>
              </a:spcBef>
              <a:spcAft>
                <a:spcPts val="0"/>
              </a:spcAft>
              <a:buNone/>
            </a:pPr>
            <a:r>
              <a:rPr lang="en"/>
              <a:t>In this study, there is data available for 23 medium-sized water catchment areas located around Canada. The size of these watershed areas ranges from 50 km2 to 10,000 km2 . The data of various climate variables were taken from the year 1980 to 2018. This data was measured daily by satellites and the annual averages were calculated for this project. There is no missing data in our climate variables but there are 61 unknown mean streamflow values. There are 9 climate variables of interest and we are interested in the relationship between streamflow and these variables.</a:t>
            </a:r>
            <a:endParaRPr/>
          </a:p>
        </p:txBody>
      </p:sp>
      <p:sp>
        <p:nvSpPr>
          <p:cNvPr id="154" name="Google Shape;154;g1122f0f63ad_1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57a9d58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lnSpc>
                <a:spcPct val="150000"/>
              </a:lnSpc>
              <a:spcBef>
                <a:spcPts val="0"/>
              </a:spcBef>
              <a:spcAft>
                <a:spcPts val="0"/>
              </a:spcAft>
              <a:buClr>
                <a:schemeClr val="dk1"/>
              </a:buClr>
              <a:buSzPts val="1100"/>
              <a:buChar char="•"/>
            </a:pPr>
            <a:r>
              <a:rPr i="1" lang="en">
                <a:solidFill>
                  <a:schemeClr val="dk1"/>
                </a:solidFill>
                <a:latin typeface="Calibri"/>
                <a:ea typeface="Calibri"/>
                <a:cs typeface="Calibri"/>
                <a:sym typeface="Calibri"/>
              </a:rPr>
              <a:t>Take 1-2 aspects of your EDA</a:t>
            </a:r>
            <a:endParaRPr>
              <a:solidFill>
                <a:schemeClr val="dk1"/>
              </a:solidFill>
            </a:endParaRPr>
          </a:p>
          <a:p>
            <a:pPr indent="-69850" lvl="0" marL="0" rtl="0" algn="l">
              <a:lnSpc>
                <a:spcPct val="150000"/>
              </a:lnSpc>
              <a:spcBef>
                <a:spcPts val="0"/>
              </a:spcBef>
              <a:spcAft>
                <a:spcPts val="0"/>
              </a:spcAft>
              <a:buClr>
                <a:schemeClr val="dk1"/>
              </a:buClr>
              <a:buSzPts val="1100"/>
              <a:buChar char="•"/>
            </a:pPr>
            <a:r>
              <a:rPr i="1" lang="en">
                <a:solidFill>
                  <a:schemeClr val="dk1"/>
                </a:solidFill>
                <a:latin typeface="Calibri"/>
                <a:ea typeface="Calibri"/>
                <a:cs typeface="Calibri"/>
                <a:sym typeface="Calibri"/>
              </a:rPr>
              <a:t> Explain its purpose relative to the objectives</a:t>
            </a:r>
            <a:endParaRPr>
              <a:solidFill>
                <a:schemeClr val="dk1"/>
              </a:solidFill>
            </a:endParaRPr>
          </a:p>
          <a:p>
            <a:pPr indent="-69850" lvl="0" marL="0" rtl="0" algn="l">
              <a:lnSpc>
                <a:spcPct val="150000"/>
              </a:lnSpc>
              <a:spcBef>
                <a:spcPts val="0"/>
              </a:spcBef>
              <a:spcAft>
                <a:spcPts val="0"/>
              </a:spcAft>
              <a:buClr>
                <a:schemeClr val="dk1"/>
              </a:buClr>
              <a:buSzPts val="1100"/>
              <a:buChar char="•"/>
            </a:pPr>
            <a:r>
              <a:rPr i="1" lang="en">
                <a:solidFill>
                  <a:schemeClr val="dk1"/>
                </a:solidFill>
                <a:latin typeface="Calibri"/>
                <a:ea typeface="Calibri"/>
                <a:cs typeface="Calibri"/>
                <a:sym typeface="Calibri"/>
              </a:rPr>
              <a:t> Present a plot or two to illustrate your EDA </a:t>
            </a:r>
            <a:endParaRPr i="1">
              <a:solidFill>
                <a:schemeClr val="dk1"/>
              </a:solidFill>
              <a:latin typeface="Calibri"/>
              <a:ea typeface="Calibri"/>
              <a:cs typeface="Calibri"/>
              <a:sym typeface="Calibri"/>
            </a:endParaRPr>
          </a:p>
          <a:p>
            <a:pPr indent="-69850" lvl="0" marL="0" rtl="0" algn="l">
              <a:lnSpc>
                <a:spcPct val="150000"/>
              </a:lnSpc>
              <a:spcBef>
                <a:spcPts val="0"/>
              </a:spcBef>
              <a:spcAft>
                <a:spcPts val="0"/>
              </a:spcAft>
              <a:buClr>
                <a:schemeClr val="dk1"/>
              </a:buClr>
              <a:buSzPts val="1100"/>
              <a:buChar char="•"/>
            </a:pPr>
            <a:r>
              <a:rPr i="1" lang="en">
                <a:solidFill>
                  <a:schemeClr val="dk1"/>
                </a:solidFill>
                <a:latin typeface="Calibri"/>
                <a:ea typeface="Calibri"/>
                <a:cs typeface="Calibri"/>
                <a:sym typeface="Calibri"/>
              </a:rPr>
              <a:t> What does the plot say about your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i="1">
              <a:solidFill>
                <a:schemeClr val="dk1"/>
              </a:solidFill>
              <a:latin typeface="Calibri"/>
              <a:ea typeface="Calibri"/>
              <a:cs typeface="Calibri"/>
              <a:sym typeface="Calibri"/>
            </a:endParaRPr>
          </a:p>
        </p:txBody>
      </p:sp>
      <p:sp>
        <p:nvSpPr>
          <p:cNvPr id="160" name="Google Shape;160;g1157a9d580b_1_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22f0f63a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lnSpc>
                <a:spcPct val="150000"/>
              </a:lnSpc>
              <a:spcBef>
                <a:spcPts val="0"/>
              </a:spcBef>
              <a:spcAft>
                <a:spcPts val="0"/>
              </a:spcAft>
              <a:buClr>
                <a:schemeClr val="dk1"/>
              </a:buClr>
              <a:buSzPts val="1100"/>
              <a:buChar char="•"/>
            </a:pPr>
            <a:r>
              <a:rPr i="1" lang="en">
                <a:solidFill>
                  <a:schemeClr val="dk1"/>
                </a:solidFill>
                <a:latin typeface="Calibri"/>
                <a:ea typeface="Calibri"/>
                <a:cs typeface="Calibri"/>
                <a:sym typeface="Calibri"/>
              </a:rPr>
              <a:t>Take 1-2 aspects of your EDA</a:t>
            </a:r>
            <a:endParaRPr>
              <a:solidFill>
                <a:schemeClr val="dk1"/>
              </a:solidFill>
            </a:endParaRPr>
          </a:p>
          <a:p>
            <a:pPr indent="-69850" lvl="0" marL="0" rtl="0" algn="l">
              <a:lnSpc>
                <a:spcPct val="150000"/>
              </a:lnSpc>
              <a:spcBef>
                <a:spcPts val="0"/>
              </a:spcBef>
              <a:spcAft>
                <a:spcPts val="0"/>
              </a:spcAft>
              <a:buClr>
                <a:schemeClr val="dk1"/>
              </a:buClr>
              <a:buSzPts val="1100"/>
              <a:buChar char="•"/>
            </a:pPr>
            <a:r>
              <a:rPr i="1" lang="en">
                <a:solidFill>
                  <a:schemeClr val="dk1"/>
                </a:solidFill>
                <a:latin typeface="Calibri"/>
                <a:ea typeface="Calibri"/>
                <a:cs typeface="Calibri"/>
                <a:sym typeface="Calibri"/>
              </a:rPr>
              <a:t> Explain its purpose relative to the objectives</a:t>
            </a:r>
            <a:endParaRPr>
              <a:solidFill>
                <a:schemeClr val="dk1"/>
              </a:solidFill>
            </a:endParaRPr>
          </a:p>
          <a:p>
            <a:pPr indent="-69850" lvl="0" marL="0" rtl="0" algn="l">
              <a:lnSpc>
                <a:spcPct val="150000"/>
              </a:lnSpc>
              <a:spcBef>
                <a:spcPts val="0"/>
              </a:spcBef>
              <a:spcAft>
                <a:spcPts val="0"/>
              </a:spcAft>
              <a:buClr>
                <a:schemeClr val="dk1"/>
              </a:buClr>
              <a:buSzPts val="1100"/>
              <a:buChar char="•"/>
            </a:pPr>
            <a:r>
              <a:rPr i="1" lang="en">
                <a:solidFill>
                  <a:schemeClr val="dk1"/>
                </a:solidFill>
                <a:latin typeface="Calibri"/>
                <a:ea typeface="Calibri"/>
                <a:cs typeface="Calibri"/>
                <a:sym typeface="Calibri"/>
              </a:rPr>
              <a:t> Present a plot or two to illustrate your EDA </a:t>
            </a:r>
            <a:endParaRPr i="1">
              <a:solidFill>
                <a:schemeClr val="dk1"/>
              </a:solidFill>
              <a:latin typeface="Calibri"/>
              <a:ea typeface="Calibri"/>
              <a:cs typeface="Calibri"/>
              <a:sym typeface="Calibri"/>
            </a:endParaRPr>
          </a:p>
          <a:p>
            <a:pPr indent="-69850" lvl="0" marL="0" rtl="0" algn="l">
              <a:lnSpc>
                <a:spcPct val="150000"/>
              </a:lnSpc>
              <a:spcBef>
                <a:spcPts val="0"/>
              </a:spcBef>
              <a:spcAft>
                <a:spcPts val="0"/>
              </a:spcAft>
              <a:buClr>
                <a:schemeClr val="dk1"/>
              </a:buClr>
              <a:buSzPts val="1100"/>
              <a:buChar char="•"/>
            </a:pPr>
            <a:r>
              <a:rPr i="1" lang="en">
                <a:solidFill>
                  <a:schemeClr val="dk1"/>
                </a:solidFill>
                <a:latin typeface="Calibri"/>
                <a:ea typeface="Calibri"/>
                <a:cs typeface="Calibri"/>
                <a:sym typeface="Calibri"/>
              </a:rPr>
              <a:t> What does the plot say about your purpose?</a:t>
            </a:r>
            <a:endParaRPr/>
          </a:p>
        </p:txBody>
      </p:sp>
      <p:sp>
        <p:nvSpPr>
          <p:cNvPr id="169" name="Google Shape;169;g1122f0f63ad_1_3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4c4093274_2_18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114c4093274_2_1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81000" lvl="0" marL="514350" rtl="0" algn="l">
              <a:spcBef>
                <a:spcPts val="0"/>
              </a:spcBef>
              <a:spcAft>
                <a:spcPts val="0"/>
              </a:spcAft>
              <a:buClr>
                <a:schemeClr val="dk1"/>
              </a:buClr>
              <a:buSzPts val="1100"/>
              <a:buChar char="•"/>
            </a:pPr>
            <a:r>
              <a:rPr i="1" lang="en">
                <a:solidFill>
                  <a:schemeClr val="dk1"/>
                </a:solidFill>
                <a:latin typeface="Calibri"/>
                <a:ea typeface="Calibri"/>
                <a:cs typeface="Calibri"/>
                <a:sym typeface="Calibri"/>
              </a:rPr>
              <a:t>Concentrate on one method (nice if it relates to the EDA you presented)</a:t>
            </a:r>
            <a:endParaRPr>
              <a:solidFill>
                <a:schemeClr val="dk1"/>
              </a:solidFill>
              <a:latin typeface="Calibri"/>
              <a:ea typeface="Calibri"/>
              <a:cs typeface="Calibri"/>
              <a:sym typeface="Calibri"/>
            </a:endParaRPr>
          </a:p>
          <a:p>
            <a:pPr indent="-381000" lvl="0" marL="514350" rtl="0" algn="l">
              <a:spcBef>
                <a:spcPts val="640"/>
              </a:spcBef>
              <a:spcAft>
                <a:spcPts val="0"/>
              </a:spcAft>
              <a:buClr>
                <a:schemeClr val="dk1"/>
              </a:buClr>
              <a:buSzPts val="1100"/>
              <a:buChar char="•"/>
            </a:pPr>
            <a:r>
              <a:rPr i="1" lang="en">
                <a:solidFill>
                  <a:schemeClr val="dk1"/>
                </a:solidFill>
                <a:latin typeface="Calibri"/>
                <a:ea typeface="Calibri"/>
                <a:cs typeface="Calibri"/>
                <a:sym typeface="Calibri"/>
              </a:rPr>
              <a:t>State the method clearly, for example:</a:t>
            </a:r>
            <a:endParaRPr>
              <a:solidFill>
                <a:schemeClr val="dk1"/>
              </a:solidFill>
              <a:latin typeface="Calibri"/>
              <a:ea typeface="Calibri"/>
              <a:cs typeface="Calibri"/>
              <a:sym typeface="Calibri"/>
            </a:endParaRPr>
          </a:p>
          <a:p>
            <a:pPr indent="-381000" lvl="1" marL="914400" rtl="0" algn="l">
              <a:spcBef>
                <a:spcPts val="640"/>
              </a:spcBef>
              <a:spcAft>
                <a:spcPts val="0"/>
              </a:spcAft>
              <a:buClr>
                <a:schemeClr val="dk1"/>
              </a:buClr>
              <a:buSzPts val="1100"/>
              <a:buFont typeface="Noto Sans Symbols"/>
              <a:buChar char="▪"/>
            </a:pPr>
            <a:r>
              <a:rPr i="1" lang="en">
                <a:solidFill>
                  <a:schemeClr val="dk1"/>
                </a:solidFill>
                <a:latin typeface="Calibri"/>
                <a:ea typeface="Calibri"/>
                <a:cs typeface="Calibri"/>
                <a:sym typeface="Calibri"/>
              </a:rPr>
              <a:t>Regress y on x, test the null hypothesis that the slope is 0</a:t>
            </a:r>
            <a:endParaRPr>
              <a:solidFill>
                <a:schemeClr val="dk1"/>
              </a:solidFill>
              <a:latin typeface="Calibri"/>
              <a:ea typeface="Calibri"/>
              <a:cs typeface="Calibri"/>
              <a:sym typeface="Calibri"/>
            </a:endParaRPr>
          </a:p>
          <a:p>
            <a:pPr indent="-381000" lvl="1" marL="914400" rtl="0" algn="l">
              <a:spcBef>
                <a:spcPts val="640"/>
              </a:spcBef>
              <a:spcAft>
                <a:spcPts val="0"/>
              </a:spcAft>
              <a:buClr>
                <a:schemeClr val="dk1"/>
              </a:buClr>
              <a:buSzPts val="1100"/>
              <a:buFont typeface="Noto Sans Symbols"/>
              <a:buChar char="▪"/>
            </a:pPr>
            <a:r>
              <a:rPr i="1" lang="en">
                <a:solidFill>
                  <a:schemeClr val="dk1"/>
                </a:solidFill>
                <a:latin typeface="Calibri"/>
                <a:ea typeface="Calibri"/>
                <a:cs typeface="Calibri"/>
                <a:sym typeface="Calibri"/>
              </a:rPr>
              <a:t>Carry out a cluster analysis using as input  ….</a:t>
            </a:r>
            <a:endParaRPr>
              <a:solidFill>
                <a:schemeClr val="dk1"/>
              </a:solidFill>
              <a:latin typeface="Calibri"/>
              <a:ea typeface="Calibri"/>
              <a:cs typeface="Calibri"/>
              <a:sym typeface="Calibri"/>
            </a:endParaRPr>
          </a:p>
          <a:p>
            <a:pPr indent="-381000" lvl="0" marL="514350" rtl="0" algn="l">
              <a:spcBef>
                <a:spcPts val="640"/>
              </a:spcBef>
              <a:spcAft>
                <a:spcPts val="0"/>
              </a:spcAft>
              <a:buClr>
                <a:schemeClr val="dk1"/>
              </a:buClr>
              <a:buSzPts val="1100"/>
              <a:buChar char="•"/>
            </a:pPr>
            <a:r>
              <a:rPr i="1" lang="en">
                <a:solidFill>
                  <a:schemeClr val="dk1"/>
                </a:solidFill>
                <a:latin typeface="Calibri"/>
                <a:ea typeface="Calibri"/>
                <a:cs typeface="Calibri"/>
                <a:sym typeface="Calibri"/>
              </a:rPr>
              <a:t>Relate your proposed method to an objective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79" name="Google Shape;179;g114c4093274_2_1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57a9d580b_1_1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1157a9d580b_1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1157a9d580b_1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4c4093274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640"/>
              </a:spcBef>
              <a:spcAft>
                <a:spcPts val="0"/>
              </a:spcAft>
              <a:buClr>
                <a:schemeClr val="dk1"/>
              </a:buClr>
              <a:buSzPts val="1200"/>
              <a:buChar char="●"/>
            </a:pPr>
            <a:r>
              <a:rPr lang="en" sz="1200">
                <a:solidFill>
                  <a:schemeClr val="dk1"/>
                </a:solidFill>
                <a:latin typeface="Calibri"/>
                <a:ea typeface="Calibri"/>
                <a:cs typeface="Calibri"/>
                <a:sym typeface="Calibri"/>
              </a:rPr>
              <a:t>If the correlated variables are all worth keeping in model, we might consider using regularized models to deal multicollinearity.</a:t>
            </a:r>
            <a:endParaRPr sz="1200"/>
          </a:p>
        </p:txBody>
      </p:sp>
      <p:sp>
        <p:nvSpPr>
          <p:cNvPr id="197" name="Google Shape;197;g114c4093274_2_19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9" name="Google Shape;59;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65" name="Google Shape;65;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71" name="Google Shape;71;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8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spcBef>
                <a:spcPts val="0"/>
              </a:spcBef>
              <a:spcAft>
                <a:spcPts val="0"/>
              </a:spcAft>
              <a:buClr>
                <a:schemeClr val="dk1"/>
              </a:buClr>
              <a:buSzPts val="1400"/>
              <a:buChar char="●"/>
              <a:defRPr sz="1400"/>
            </a:lvl1pPr>
            <a:lvl2pPr indent="-304800" lvl="1" marL="914400" rtl="0" algn="l">
              <a:spcBef>
                <a:spcPts val="1600"/>
              </a:spcBef>
              <a:spcAft>
                <a:spcPts val="0"/>
              </a:spcAft>
              <a:buClr>
                <a:schemeClr val="dk1"/>
              </a:buClr>
              <a:buSzPts val="1200"/>
              <a:buChar char="○"/>
              <a:defRPr sz="1200"/>
            </a:lvl2pPr>
            <a:lvl3pPr indent="-304800" lvl="2" marL="1371600" rtl="0" algn="l">
              <a:spcBef>
                <a:spcPts val="1600"/>
              </a:spcBef>
              <a:spcAft>
                <a:spcPts val="0"/>
              </a:spcAft>
              <a:buClr>
                <a:schemeClr val="dk1"/>
              </a:buClr>
              <a:buSzPts val="1200"/>
              <a:buChar char="■"/>
              <a:defRPr sz="1200"/>
            </a:lvl3pPr>
            <a:lvl4pPr indent="-304800" lvl="3" marL="1828800" rtl="0" algn="l">
              <a:spcBef>
                <a:spcPts val="1600"/>
              </a:spcBef>
              <a:spcAft>
                <a:spcPts val="0"/>
              </a:spcAft>
              <a:buClr>
                <a:schemeClr val="dk1"/>
              </a:buClr>
              <a:buSzPts val="1200"/>
              <a:buChar char="●"/>
              <a:defRPr sz="1200"/>
            </a:lvl4pPr>
            <a:lvl5pPr indent="-304800" lvl="4" marL="2286000" rtl="0" algn="l">
              <a:spcBef>
                <a:spcPts val="1600"/>
              </a:spcBef>
              <a:spcAft>
                <a:spcPts val="0"/>
              </a:spcAft>
              <a:buClr>
                <a:schemeClr val="dk1"/>
              </a:buClr>
              <a:buSzPts val="1200"/>
              <a:buChar char="○"/>
              <a:defRPr sz="1200"/>
            </a:lvl5pPr>
            <a:lvl6pPr indent="-304800" lvl="5" marL="2743200" rtl="0" algn="l">
              <a:spcBef>
                <a:spcPts val="1600"/>
              </a:spcBef>
              <a:spcAft>
                <a:spcPts val="0"/>
              </a:spcAft>
              <a:buClr>
                <a:schemeClr val="dk1"/>
              </a:buClr>
              <a:buSzPts val="1200"/>
              <a:buChar char="■"/>
              <a:defRPr sz="1200"/>
            </a:lvl6pPr>
            <a:lvl7pPr indent="-304800" lvl="6" marL="3200400" rtl="0" algn="l">
              <a:spcBef>
                <a:spcPts val="1600"/>
              </a:spcBef>
              <a:spcAft>
                <a:spcPts val="0"/>
              </a:spcAft>
              <a:buClr>
                <a:schemeClr val="dk1"/>
              </a:buClr>
              <a:buSzPts val="1200"/>
              <a:buChar char="●"/>
              <a:defRPr sz="1200"/>
            </a:lvl7pPr>
            <a:lvl8pPr indent="-304800" lvl="7" marL="3657600" rtl="0" algn="l">
              <a:spcBef>
                <a:spcPts val="1600"/>
              </a:spcBef>
              <a:spcAft>
                <a:spcPts val="0"/>
              </a:spcAft>
              <a:buClr>
                <a:schemeClr val="dk1"/>
              </a:buClr>
              <a:buSzPts val="1200"/>
              <a:buChar char="○"/>
              <a:defRPr sz="1200"/>
            </a:lvl8pPr>
            <a:lvl9pPr indent="-304800" lvl="8" marL="4114800" rtl="0" algn="l">
              <a:spcBef>
                <a:spcPts val="1600"/>
              </a:spcBef>
              <a:spcAft>
                <a:spcPts val="1600"/>
              </a:spcAft>
              <a:buClr>
                <a:schemeClr val="dk1"/>
              </a:buClr>
              <a:buSzPts val="1200"/>
              <a:buChar char="■"/>
              <a:defRPr sz="1200"/>
            </a:lvl9pPr>
          </a:lstStyle>
          <a:p/>
        </p:txBody>
      </p:sp>
      <p:sp>
        <p:nvSpPr>
          <p:cNvPr id="77" name="Google Shape;77;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spcBef>
                <a:spcPts val="0"/>
              </a:spcBef>
              <a:spcAft>
                <a:spcPts val="0"/>
              </a:spcAft>
              <a:buClr>
                <a:schemeClr val="dk1"/>
              </a:buClr>
              <a:buSzPts val="1400"/>
              <a:buChar char="●"/>
              <a:defRPr sz="1400"/>
            </a:lvl1pPr>
            <a:lvl2pPr indent="-304800" lvl="1" marL="914400" rtl="0" algn="l">
              <a:spcBef>
                <a:spcPts val="1600"/>
              </a:spcBef>
              <a:spcAft>
                <a:spcPts val="0"/>
              </a:spcAft>
              <a:buClr>
                <a:schemeClr val="dk1"/>
              </a:buClr>
              <a:buSzPts val="1200"/>
              <a:buChar char="○"/>
              <a:defRPr sz="1200"/>
            </a:lvl2pPr>
            <a:lvl3pPr indent="-304800" lvl="2" marL="1371600" rtl="0" algn="l">
              <a:spcBef>
                <a:spcPts val="1600"/>
              </a:spcBef>
              <a:spcAft>
                <a:spcPts val="0"/>
              </a:spcAft>
              <a:buClr>
                <a:schemeClr val="dk1"/>
              </a:buClr>
              <a:buSzPts val="1200"/>
              <a:buChar char="■"/>
              <a:defRPr sz="1200"/>
            </a:lvl3pPr>
            <a:lvl4pPr indent="-304800" lvl="3" marL="1828800" rtl="0" algn="l">
              <a:spcBef>
                <a:spcPts val="1600"/>
              </a:spcBef>
              <a:spcAft>
                <a:spcPts val="0"/>
              </a:spcAft>
              <a:buClr>
                <a:schemeClr val="dk1"/>
              </a:buClr>
              <a:buSzPts val="1200"/>
              <a:buChar char="●"/>
              <a:defRPr sz="1200"/>
            </a:lvl4pPr>
            <a:lvl5pPr indent="-304800" lvl="4" marL="2286000" rtl="0" algn="l">
              <a:spcBef>
                <a:spcPts val="1600"/>
              </a:spcBef>
              <a:spcAft>
                <a:spcPts val="0"/>
              </a:spcAft>
              <a:buClr>
                <a:schemeClr val="dk1"/>
              </a:buClr>
              <a:buSzPts val="1200"/>
              <a:buChar char="○"/>
              <a:defRPr sz="1200"/>
            </a:lvl5pPr>
            <a:lvl6pPr indent="-304800" lvl="5" marL="2743200" rtl="0" algn="l">
              <a:spcBef>
                <a:spcPts val="1600"/>
              </a:spcBef>
              <a:spcAft>
                <a:spcPts val="0"/>
              </a:spcAft>
              <a:buClr>
                <a:schemeClr val="dk1"/>
              </a:buClr>
              <a:buSzPts val="1200"/>
              <a:buChar char="■"/>
              <a:defRPr sz="1200"/>
            </a:lvl6pPr>
            <a:lvl7pPr indent="-304800" lvl="6" marL="3200400" rtl="0" algn="l">
              <a:spcBef>
                <a:spcPts val="1600"/>
              </a:spcBef>
              <a:spcAft>
                <a:spcPts val="0"/>
              </a:spcAft>
              <a:buClr>
                <a:schemeClr val="dk1"/>
              </a:buClr>
              <a:buSzPts val="1200"/>
              <a:buChar char="●"/>
              <a:defRPr sz="1200"/>
            </a:lvl7pPr>
            <a:lvl8pPr indent="-304800" lvl="7" marL="3657600" rtl="0" algn="l">
              <a:spcBef>
                <a:spcPts val="1600"/>
              </a:spcBef>
              <a:spcAft>
                <a:spcPts val="0"/>
              </a:spcAft>
              <a:buClr>
                <a:schemeClr val="dk1"/>
              </a:buClr>
              <a:buSzPts val="1200"/>
              <a:buChar char="○"/>
              <a:defRPr sz="1200"/>
            </a:lvl8pPr>
            <a:lvl9pPr indent="-304800" lvl="8" marL="4114800" rtl="0" algn="l">
              <a:spcBef>
                <a:spcPts val="1600"/>
              </a:spcBef>
              <a:spcAft>
                <a:spcPts val="1600"/>
              </a:spcAft>
              <a:buClr>
                <a:schemeClr val="dk1"/>
              </a:buClr>
              <a:buSzPts val="1200"/>
              <a:buChar char="■"/>
              <a:defRPr sz="1200"/>
            </a:lvl9pPr>
          </a:lstStyle>
          <a:p/>
        </p:txBody>
      </p:sp>
      <p:sp>
        <p:nvSpPr>
          <p:cNvPr id="78" name="Google Shape;7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rtl="0" algn="r">
              <a:buClr>
                <a:srgbClr val="888888"/>
              </a:buClr>
              <a:buSzPts val="1200"/>
              <a:buFont typeface="Calibri"/>
              <a:buNone/>
              <a:defRPr sz="1200">
                <a:solidFill>
                  <a:srgbClr val="888888"/>
                </a:solidFill>
                <a:latin typeface="Calibri"/>
                <a:ea typeface="Calibri"/>
                <a:cs typeface="Calibri"/>
                <a:sym typeface="Calibri"/>
              </a:defRPr>
            </a:lvl1pPr>
            <a:lvl2pPr indent="0" lvl="1" marL="0" rtl="0" algn="r">
              <a:buClr>
                <a:srgbClr val="888888"/>
              </a:buClr>
              <a:buSzPts val="1200"/>
              <a:buFont typeface="Calibri"/>
              <a:buNone/>
              <a:defRPr sz="1200">
                <a:solidFill>
                  <a:srgbClr val="888888"/>
                </a:solidFill>
                <a:latin typeface="Calibri"/>
                <a:ea typeface="Calibri"/>
                <a:cs typeface="Calibri"/>
                <a:sym typeface="Calibri"/>
              </a:defRPr>
            </a:lvl2pPr>
            <a:lvl3pPr indent="0" lvl="2" marL="0" rtl="0" algn="r">
              <a:buClr>
                <a:srgbClr val="888888"/>
              </a:buClr>
              <a:buSzPts val="1200"/>
              <a:buFont typeface="Calibri"/>
              <a:buNone/>
              <a:defRPr sz="1200">
                <a:solidFill>
                  <a:srgbClr val="888888"/>
                </a:solidFill>
                <a:latin typeface="Calibri"/>
                <a:ea typeface="Calibri"/>
                <a:cs typeface="Calibri"/>
                <a:sym typeface="Calibri"/>
              </a:defRPr>
            </a:lvl3pPr>
            <a:lvl4pPr indent="0" lvl="3" marL="0" rtl="0" algn="r">
              <a:buClr>
                <a:srgbClr val="888888"/>
              </a:buClr>
              <a:buSzPts val="1200"/>
              <a:buFont typeface="Calibri"/>
              <a:buNone/>
              <a:defRPr sz="1200">
                <a:solidFill>
                  <a:srgbClr val="888888"/>
                </a:solidFill>
                <a:latin typeface="Calibri"/>
                <a:ea typeface="Calibri"/>
                <a:cs typeface="Calibri"/>
                <a:sym typeface="Calibri"/>
              </a:defRPr>
            </a:lvl4pPr>
            <a:lvl5pPr indent="0" lvl="4" marL="0" rtl="0" algn="r">
              <a:buClr>
                <a:srgbClr val="888888"/>
              </a:buClr>
              <a:buSzPts val="1200"/>
              <a:buFont typeface="Calibri"/>
              <a:buNone/>
              <a:defRPr sz="1200">
                <a:solidFill>
                  <a:srgbClr val="888888"/>
                </a:solidFill>
                <a:latin typeface="Calibri"/>
                <a:ea typeface="Calibri"/>
                <a:cs typeface="Calibri"/>
                <a:sym typeface="Calibri"/>
              </a:defRPr>
            </a:lvl5pPr>
            <a:lvl6pPr indent="0" lvl="5" marL="0" rtl="0" algn="r">
              <a:buClr>
                <a:srgbClr val="888888"/>
              </a:buClr>
              <a:buSzPts val="1200"/>
              <a:buFont typeface="Calibri"/>
              <a:buNone/>
              <a:defRPr sz="1200">
                <a:solidFill>
                  <a:srgbClr val="888888"/>
                </a:solidFill>
                <a:latin typeface="Calibri"/>
                <a:ea typeface="Calibri"/>
                <a:cs typeface="Calibri"/>
                <a:sym typeface="Calibri"/>
              </a:defRPr>
            </a:lvl6pPr>
            <a:lvl7pPr indent="0" lvl="6" marL="0" rtl="0" algn="r">
              <a:buClr>
                <a:srgbClr val="888888"/>
              </a:buClr>
              <a:buSzPts val="1200"/>
              <a:buFont typeface="Calibri"/>
              <a:buNone/>
              <a:defRPr sz="1200">
                <a:solidFill>
                  <a:srgbClr val="888888"/>
                </a:solidFill>
                <a:latin typeface="Calibri"/>
                <a:ea typeface="Calibri"/>
                <a:cs typeface="Calibri"/>
                <a:sym typeface="Calibri"/>
              </a:defRPr>
            </a:lvl7pPr>
            <a:lvl8pPr indent="0" lvl="7" marL="0" rtl="0" algn="r">
              <a:buClr>
                <a:srgbClr val="888888"/>
              </a:buClr>
              <a:buSzPts val="1200"/>
              <a:buFont typeface="Calibri"/>
              <a:buNone/>
              <a:defRPr sz="1200">
                <a:solidFill>
                  <a:srgbClr val="888888"/>
                </a:solidFill>
                <a:latin typeface="Calibri"/>
                <a:ea typeface="Calibri"/>
                <a:cs typeface="Calibri"/>
                <a:sym typeface="Calibri"/>
              </a:defRPr>
            </a:lvl8pPr>
            <a:lvl9pPr indent="0" lvl="8" marL="0" rtl="0" algn="r">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1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82" name="Google Shape;82;p1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83" name="Google Shape;83;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1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1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9" name="Google Shape;89;p1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90" name="Google Shape;90;p1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91" name="Google Shape;91;p1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92" name="Google Shape;92;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4" name="Shape 104"/>
        <p:cNvGrpSpPr/>
        <p:nvPr/>
      </p:nvGrpSpPr>
      <p:grpSpPr>
        <a:xfrm>
          <a:off x="0" y="0"/>
          <a:ext cx="0" cy="0"/>
          <a:chOff x="0" y="0"/>
          <a:chExt cx="0" cy="0"/>
        </a:xfrm>
      </p:grpSpPr>
      <p:sp>
        <p:nvSpPr>
          <p:cNvPr id="105" name="Google Shape;105;p22"/>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22"/>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07" name="Google Shape;107;p22"/>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8" name="Google Shape;108;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1" name="Shape 111"/>
        <p:cNvGrpSpPr/>
        <p:nvPr/>
      </p:nvGrpSpPr>
      <p:grpSpPr>
        <a:xfrm>
          <a:off x="0" y="0"/>
          <a:ext cx="0" cy="0"/>
          <a:chOff x="0" y="0"/>
          <a:chExt cx="0" cy="0"/>
        </a:xfrm>
      </p:grpSpPr>
      <p:sp>
        <p:nvSpPr>
          <p:cNvPr id="112" name="Google Shape;112;p2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23"/>
          <p:cNvSpPr/>
          <p:nvPr>
            <p:ph idx="2" type="pic"/>
          </p:nvPr>
        </p:nvSpPr>
        <p:spPr>
          <a:xfrm>
            <a:off x="1792288" y="459581"/>
            <a:ext cx="5486400" cy="3086100"/>
          </a:xfrm>
          <a:prstGeom prst="rect">
            <a:avLst/>
          </a:prstGeom>
          <a:noFill/>
          <a:ln>
            <a:noFill/>
          </a:ln>
        </p:spPr>
      </p:sp>
      <p:sp>
        <p:nvSpPr>
          <p:cNvPr id="114" name="Google Shape;114;p2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15" name="Google Shape;115;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 name="Shape 118"/>
        <p:cNvGrpSpPr/>
        <p:nvPr/>
      </p:nvGrpSpPr>
      <p:grpSpPr>
        <a:xfrm>
          <a:off x="0" y="0"/>
          <a:ext cx="0" cy="0"/>
          <a:chOff x="0" y="0"/>
          <a:chExt cx="0" cy="0"/>
        </a:xfrm>
      </p:grpSpPr>
      <p:sp>
        <p:nvSpPr>
          <p:cNvPr id="119" name="Google Shape;119;p2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2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1" name="Google Shape;121;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4" name="Shape 124"/>
        <p:cNvGrpSpPr/>
        <p:nvPr/>
      </p:nvGrpSpPr>
      <p:grpSpPr>
        <a:xfrm>
          <a:off x="0" y="0"/>
          <a:ext cx="0" cy="0"/>
          <a:chOff x="0" y="0"/>
          <a:chExt cx="0" cy="0"/>
        </a:xfrm>
      </p:grpSpPr>
      <p:sp>
        <p:nvSpPr>
          <p:cNvPr id="125" name="Google Shape;125;p2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7" name="Google Shape;127;p2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6"/>
          <p:cNvPicPr preferRelativeResize="0"/>
          <p:nvPr/>
        </p:nvPicPr>
        <p:blipFill>
          <a:blip r:embed="rId3">
            <a:alphaModFix amt="39000"/>
          </a:blip>
          <a:stretch>
            <a:fillRect/>
          </a:stretch>
        </p:blipFill>
        <p:spPr>
          <a:xfrm>
            <a:off x="0" y="0"/>
            <a:ext cx="9143999" cy="5143500"/>
          </a:xfrm>
          <a:prstGeom prst="rect">
            <a:avLst/>
          </a:prstGeom>
          <a:noFill/>
          <a:ln>
            <a:noFill/>
          </a:ln>
        </p:spPr>
      </p:pic>
      <p:sp>
        <p:nvSpPr>
          <p:cNvPr id="135" name="Google Shape;135;p26"/>
          <p:cNvSpPr txBox="1"/>
          <p:nvPr>
            <p:ph type="ctrTitle"/>
          </p:nvPr>
        </p:nvSpPr>
        <p:spPr>
          <a:xfrm>
            <a:off x="760225" y="797452"/>
            <a:ext cx="7735200" cy="2068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22222"/>
              <a:buFont typeface="Calibri"/>
              <a:buNone/>
            </a:pPr>
            <a:br>
              <a:rPr lang="en"/>
            </a:br>
            <a:r>
              <a:rPr lang="en"/>
              <a:t> </a:t>
            </a:r>
            <a:r>
              <a:rPr b="1" lang="en"/>
              <a:t>STAT450: </a:t>
            </a:r>
            <a:r>
              <a:rPr b="1" lang="en"/>
              <a:t>Case Studies in Statistics </a:t>
            </a:r>
            <a:endParaRPr b="1" i="1" sz="3600">
              <a:solidFill>
                <a:srgbClr val="7F7F7F"/>
              </a:solidFill>
            </a:endParaRPr>
          </a:p>
          <a:p>
            <a:pPr indent="0" lvl="0" marL="0" rtl="0" algn="ctr">
              <a:spcBef>
                <a:spcPts val="0"/>
              </a:spcBef>
              <a:spcAft>
                <a:spcPts val="0"/>
              </a:spcAft>
              <a:buClr>
                <a:schemeClr val="dk1"/>
              </a:buClr>
              <a:buSzPct val="122222"/>
              <a:buFont typeface="Calibri"/>
              <a:buNone/>
            </a:pPr>
            <a:r>
              <a:rPr i="1" lang="en" sz="3600"/>
              <a:t>The Effects of Climate Variables on Average Stream Flow for Canadian Watersheds</a:t>
            </a:r>
            <a:endParaRPr i="1" sz="3600"/>
          </a:p>
          <a:p>
            <a:pPr indent="0" lvl="0" marL="0" rtl="0" algn="ctr">
              <a:spcBef>
                <a:spcPts val="0"/>
              </a:spcBef>
              <a:spcAft>
                <a:spcPts val="0"/>
              </a:spcAft>
              <a:buClr>
                <a:schemeClr val="dk1"/>
              </a:buClr>
              <a:buSzPct val="122222"/>
              <a:buFont typeface="Calibri"/>
              <a:buNone/>
            </a:pPr>
            <a:br>
              <a:rPr i="1" lang="en" sz="3600">
                <a:solidFill>
                  <a:srgbClr val="7F7F7F"/>
                </a:solidFill>
              </a:rPr>
            </a:br>
            <a:r>
              <a:rPr i="1" lang="en" sz="2266"/>
              <a:t>Client: Asad Haris, UBC Postdoctoral Fellow</a:t>
            </a:r>
            <a:endParaRPr b="1"/>
          </a:p>
        </p:txBody>
      </p:sp>
      <p:sp>
        <p:nvSpPr>
          <p:cNvPr id="136" name="Google Shape;136;p26"/>
          <p:cNvSpPr txBox="1"/>
          <p:nvPr>
            <p:ph idx="1" type="subTitle"/>
          </p:nvPr>
        </p:nvSpPr>
        <p:spPr>
          <a:xfrm>
            <a:off x="1558975" y="3755200"/>
            <a:ext cx="7089300" cy="932700"/>
          </a:xfrm>
          <a:prstGeom prst="rect">
            <a:avLst/>
          </a:prstGeom>
          <a:noFill/>
          <a:ln>
            <a:noFill/>
          </a:ln>
        </p:spPr>
        <p:txBody>
          <a:bodyPr anchorCtr="0" anchor="t" bIns="45700" lIns="91425" spcFirstLastPara="1" rIns="91425" wrap="square" tIns="45700">
            <a:normAutofit fontScale="32500" lnSpcReduction="10000"/>
          </a:bodyPr>
          <a:lstStyle/>
          <a:p>
            <a:pPr indent="0" lvl="0" marL="0" rtl="0" algn="ctr">
              <a:spcBef>
                <a:spcPts val="0"/>
              </a:spcBef>
              <a:spcAft>
                <a:spcPts val="0"/>
              </a:spcAft>
              <a:buClr>
                <a:srgbClr val="888888"/>
              </a:buClr>
              <a:buSzPct val="100000"/>
              <a:buFont typeface="Arial"/>
              <a:buNone/>
            </a:pPr>
            <a:r>
              <a:t/>
            </a:r>
            <a:endParaRPr sz="4000">
              <a:solidFill>
                <a:schemeClr val="dk1"/>
              </a:solidFill>
            </a:endParaRPr>
          </a:p>
          <a:p>
            <a:pPr indent="0" lvl="0" marL="0" rtl="0" algn="l">
              <a:spcBef>
                <a:spcPts val="640"/>
              </a:spcBef>
              <a:spcAft>
                <a:spcPts val="0"/>
              </a:spcAft>
              <a:buClr>
                <a:srgbClr val="7F7F7F"/>
              </a:buClr>
              <a:buSzPct val="64477"/>
              <a:buFont typeface="Arial"/>
              <a:buNone/>
            </a:pPr>
            <a:r>
              <a:rPr i="1" lang="en" sz="4963">
                <a:solidFill>
                  <a:schemeClr val="dk1"/>
                </a:solidFill>
              </a:rPr>
              <a:t>Group 2: Anjali Chauhan, Kelvin Li, Kohl Peterson, Vanessa Bayubaskoro</a:t>
            </a:r>
            <a:endParaRPr i="1" sz="4963">
              <a:solidFill>
                <a:schemeClr val="dk1"/>
              </a:solidFill>
            </a:endParaRPr>
          </a:p>
          <a:p>
            <a:pPr indent="0" lvl="0" marL="0" rtl="0" algn="l">
              <a:spcBef>
                <a:spcPts val="640"/>
              </a:spcBef>
              <a:spcAft>
                <a:spcPts val="0"/>
              </a:spcAft>
              <a:buClr>
                <a:srgbClr val="7F7F7F"/>
              </a:buClr>
              <a:buSzPct val="64477"/>
              <a:buFont typeface="Arial"/>
              <a:buNone/>
            </a:pPr>
            <a:r>
              <a:t/>
            </a:r>
            <a:endParaRPr i="1" sz="4963">
              <a:solidFill>
                <a:schemeClr val="dk1"/>
              </a:solidFill>
            </a:endParaRPr>
          </a:p>
        </p:txBody>
      </p:sp>
      <p:sp>
        <p:nvSpPr>
          <p:cNvPr id="137" name="Google Shape;137;p26"/>
          <p:cNvSpPr txBox="1"/>
          <p:nvPr/>
        </p:nvSpPr>
        <p:spPr>
          <a:xfrm>
            <a:off x="7132800" y="4789500"/>
            <a:ext cx="201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Lake by Barnyz CC BY-NC-NC 2.0</a:t>
            </a:r>
            <a:endParaRPr sz="11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41" name="Shape 141"/>
        <p:cNvGrpSpPr/>
        <p:nvPr/>
      </p:nvGrpSpPr>
      <p:grpSpPr>
        <a:xfrm>
          <a:off x="0" y="0"/>
          <a:ext cx="0" cy="0"/>
          <a:chOff x="0" y="0"/>
          <a:chExt cx="0" cy="0"/>
        </a:xfrm>
      </p:grpSpPr>
      <p:pic>
        <p:nvPicPr>
          <p:cNvPr id="142" name="Google Shape;142;p27"/>
          <p:cNvPicPr preferRelativeResize="0"/>
          <p:nvPr/>
        </p:nvPicPr>
        <p:blipFill rotWithShape="1">
          <a:blip r:embed="rId3">
            <a:alphaModFix amt="89000"/>
          </a:blip>
          <a:srcRect b="10605" l="0" r="13314" t="4820"/>
          <a:stretch/>
        </p:blipFill>
        <p:spPr>
          <a:xfrm>
            <a:off x="226100" y="1723950"/>
            <a:ext cx="3969124" cy="2232626"/>
          </a:xfrm>
          <a:prstGeom prst="rect">
            <a:avLst/>
          </a:prstGeom>
          <a:noFill/>
          <a:ln>
            <a:noFill/>
          </a:ln>
        </p:spPr>
      </p:pic>
      <p:sp>
        <p:nvSpPr>
          <p:cNvPr id="143" name="Google Shape;143;p27"/>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
              <a:t>Introduction</a:t>
            </a:r>
            <a:endParaRPr b="1"/>
          </a:p>
        </p:txBody>
      </p:sp>
      <p:sp>
        <p:nvSpPr>
          <p:cNvPr id="144" name="Google Shape;144;p27"/>
          <p:cNvSpPr txBox="1"/>
          <p:nvPr>
            <p:ph idx="1" type="body"/>
          </p:nvPr>
        </p:nvSpPr>
        <p:spPr>
          <a:xfrm>
            <a:off x="4384000" y="1620325"/>
            <a:ext cx="4656300" cy="3394500"/>
          </a:xfrm>
          <a:prstGeom prst="rect">
            <a:avLst/>
          </a:prstGeom>
        </p:spPr>
        <p:txBody>
          <a:bodyPr anchorCtr="0" anchor="t" bIns="45700" lIns="91425" spcFirstLastPara="1" rIns="91425" wrap="square" tIns="45700">
            <a:noAutofit/>
          </a:bodyPr>
          <a:lstStyle/>
          <a:p>
            <a:pPr indent="-361950" lvl="0" marL="457200" rtl="0" algn="l">
              <a:lnSpc>
                <a:spcPct val="100000"/>
              </a:lnSpc>
              <a:spcBef>
                <a:spcPts val="0"/>
              </a:spcBef>
              <a:spcAft>
                <a:spcPts val="0"/>
              </a:spcAft>
              <a:buSzPts val="2100"/>
              <a:buChar char="●"/>
            </a:pPr>
            <a:r>
              <a:rPr lang="en" sz="2100"/>
              <a:t>What is a watershed?</a:t>
            </a:r>
            <a:endParaRPr sz="2100"/>
          </a:p>
          <a:p>
            <a:pPr indent="-361950" lvl="0" marL="457200" rtl="0" algn="l">
              <a:lnSpc>
                <a:spcPct val="100000"/>
              </a:lnSpc>
              <a:spcBef>
                <a:spcPts val="0"/>
              </a:spcBef>
              <a:spcAft>
                <a:spcPts val="0"/>
              </a:spcAft>
              <a:buSzPts val="2100"/>
              <a:buChar char="●"/>
            </a:pPr>
            <a:r>
              <a:rPr lang="en" sz="2100"/>
              <a:t>Applications of watershed hydrology</a:t>
            </a:r>
            <a:endParaRPr sz="2100"/>
          </a:p>
          <a:p>
            <a:pPr indent="-361950" lvl="0" marL="457200" rtl="0" algn="l">
              <a:lnSpc>
                <a:spcPct val="100000"/>
              </a:lnSpc>
              <a:spcBef>
                <a:spcPts val="0"/>
              </a:spcBef>
              <a:spcAft>
                <a:spcPts val="0"/>
              </a:spcAft>
              <a:buSzPts val="2100"/>
              <a:buChar char="●"/>
            </a:pPr>
            <a:r>
              <a:rPr lang="en" sz="2100"/>
              <a:t>Want to understand impact &amp; relationship of climate variables on stream flow</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48" name="Shape 148"/>
        <p:cNvGrpSpPr/>
        <p:nvPr/>
      </p:nvGrpSpPr>
      <p:grpSpPr>
        <a:xfrm>
          <a:off x="0" y="0"/>
          <a:ext cx="0" cy="0"/>
          <a:chOff x="0" y="0"/>
          <a:chExt cx="0" cy="0"/>
        </a:xfrm>
      </p:grpSpPr>
      <p:sp>
        <p:nvSpPr>
          <p:cNvPr id="149" name="Google Shape;149;p2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
              <a:t>Objectives</a:t>
            </a:r>
            <a:endParaRPr/>
          </a:p>
        </p:txBody>
      </p:sp>
      <p:sp>
        <p:nvSpPr>
          <p:cNvPr id="150" name="Google Shape;150;p28"/>
          <p:cNvSpPr txBox="1"/>
          <p:nvPr>
            <p:ph idx="1" type="body"/>
          </p:nvPr>
        </p:nvSpPr>
        <p:spPr>
          <a:xfrm>
            <a:off x="457200" y="1200150"/>
            <a:ext cx="8229600" cy="3600139"/>
          </a:xfrm>
          <a:prstGeom prst="rect">
            <a:avLst/>
          </a:prstGeom>
          <a:noFill/>
          <a:ln>
            <a:noFill/>
          </a:ln>
        </p:spPr>
        <p:txBody>
          <a:bodyPr anchorCtr="0" anchor="t" bIns="45700" lIns="91425" spcFirstLastPara="1" rIns="91425" wrap="square" tIns="45700">
            <a:normAutofit/>
          </a:bodyPr>
          <a:lstStyle/>
          <a:p>
            <a:pPr indent="-412750" lvl="0" marL="457200" rtl="0" algn="l">
              <a:lnSpc>
                <a:spcPct val="100000"/>
              </a:lnSpc>
              <a:spcBef>
                <a:spcPts val="0"/>
              </a:spcBef>
              <a:spcAft>
                <a:spcPts val="0"/>
              </a:spcAft>
              <a:buSzPts val="2900"/>
              <a:buChar char="●"/>
            </a:pPr>
            <a:r>
              <a:rPr lang="en" sz="2900"/>
              <a:t>Find significant climate variables</a:t>
            </a:r>
            <a:endParaRPr sz="2900"/>
          </a:p>
          <a:p>
            <a:pPr indent="-412750" lvl="0" marL="457200" rtl="0" algn="l">
              <a:lnSpc>
                <a:spcPct val="100000"/>
              </a:lnSpc>
              <a:spcBef>
                <a:spcPts val="0"/>
              </a:spcBef>
              <a:spcAft>
                <a:spcPts val="0"/>
              </a:spcAft>
              <a:buSzPts val="2900"/>
              <a:buChar char="●"/>
            </a:pPr>
            <a:r>
              <a:rPr lang="en" sz="2900"/>
              <a:t>Visualize the relationships between climate variables and streamflows</a:t>
            </a:r>
            <a:endParaRPr sz="2900"/>
          </a:p>
          <a:p>
            <a:pPr indent="-412750" lvl="0" marL="457200" rtl="0" algn="l">
              <a:lnSpc>
                <a:spcPct val="100000"/>
              </a:lnSpc>
              <a:spcBef>
                <a:spcPts val="0"/>
              </a:spcBef>
              <a:spcAft>
                <a:spcPts val="0"/>
              </a:spcAft>
              <a:buSzPts val="2900"/>
              <a:buChar char="●"/>
            </a:pPr>
            <a:r>
              <a:rPr lang="en" sz="2900"/>
              <a:t>Predict the average stream flow from significant </a:t>
            </a:r>
            <a:r>
              <a:rPr lang="en" sz="2900"/>
              <a:t>climate</a:t>
            </a:r>
            <a:r>
              <a:rPr lang="en" sz="2900"/>
              <a:t> variables </a:t>
            </a:r>
            <a:endParaRPr sz="2900"/>
          </a:p>
          <a:p>
            <a:pPr indent="-412750" lvl="0" marL="457200" rtl="0" algn="l">
              <a:lnSpc>
                <a:spcPct val="100000"/>
              </a:lnSpc>
              <a:spcBef>
                <a:spcPts val="0"/>
              </a:spcBef>
              <a:spcAft>
                <a:spcPts val="0"/>
              </a:spcAft>
              <a:buSzPts val="2900"/>
              <a:buChar char="●"/>
            </a:pPr>
            <a:r>
              <a:rPr lang="en" sz="2900"/>
              <a:t>Detect outliers in the average streamflow values</a:t>
            </a:r>
            <a:endParaRPr i="1" sz="2900"/>
          </a:p>
          <a:p>
            <a:pPr indent="0" lvl="0" marL="342900" rtl="0" algn="l">
              <a:spcBef>
                <a:spcPts val="0"/>
              </a:spcBef>
              <a:spcAft>
                <a:spcPts val="0"/>
              </a:spcAft>
              <a:buNone/>
            </a:pPr>
            <a:r>
              <a:t/>
            </a:r>
            <a:endParaRPr i="1" sz="2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55" name="Shape 155"/>
        <p:cNvGrpSpPr/>
        <p:nvPr/>
      </p:nvGrpSpPr>
      <p:grpSpPr>
        <a:xfrm>
          <a:off x="0" y="0"/>
          <a:ext cx="0" cy="0"/>
          <a:chOff x="0" y="0"/>
          <a:chExt cx="0" cy="0"/>
        </a:xfrm>
      </p:grpSpPr>
      <p:sp>
        <p:nvSpPr>
          <p:cNvPr id="156" name="Google Shape;156;p29"/>
          <p:cNvSpPr/>
          <p:nvPr/>
        </p:nvSpPr>
        <p:spPr>
          <a:xfrm>
            <a:off x="432501" y="321329"/>
            <a:ext cx="1356600" cy="8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4000">
                <a:solidFill>
                  <a:schemeClr val="dk1"/>
                </a:solidFill>
                <a:latin typeface="Calibri"/>
                <a:ea typeface="Calibri"/>
                <a:cs typeface="Calibri"/>
                <a:sym typeface="Calibri"/>
              </a:rPr>
              <a:t>Data</a:t>
            </a:r>
            <a:endParaRPr b="1" sz="2400">
              <a:solidFill>
                <a:schemeClr val="dk1"/>
              </a:solidFill>
              <a:latin typeface="Calibri"/>
              <a:ea typeface="Calibri"/>
              <a:cs typeface="Calibri"/>
              <a:sym typeface="Calibri"/>
            </a:endParaRPr>
          </a:p>
        </p:txBody>
      </p:sp>
      <p:sp>
        <p:nvSpPr>
          <p:cNvPr id="157" name="Google Shape;157;p29"/>
          <p:cNvSpPr txBox="1"/>
          <p:nvPr/>
        </p:nvSpPr>
        <p:spPr>
          <a:xfrm>
            <a:off x="398275" y="1399675"/>
            <a:ext cx="8272800" cy="2416500"/>
          </a:xfrm>
          <a:prstGeom prst="rect">
            <a:avLst/>
          </a:prstGeom>
          <a:noFill/>
          <a:ln>
            <a:noFill/>
          </a:ln>
        </p:spPr>
        <p:txBody>
          <a:bodyPr anchorCtr="0" anchor="t" bIns="91425" lIns="91425" spcFirstLastPara="1" rIns="91425" wrap="square" tIns="91425">
            <a:spAutoFit/>
          </a:bodyPr>
          <a:lstStyle/>
          <a:p>
            <a:pPr indent="-412750" lvl="0" marL="457200" rtl="0" algn="l">
              <a:spcBef>
                <a:spcPts val="0"/>
              </a:spcBef>
              <a:spcAft>
                <a:spcPts val="0"/>
              </a:spcAft>
              <a:buSzPts val="2900"/>
              <a:buFont typeface="Calibri"/>
              <a:buChar char="●"/>
            </a:pPr>
            <a:r>
              <a:rPr lang="en" sz="2900">
                <a:latin typeface="Calibri"/>
                <a:ea typeface="Calibri"/>
                <a:cs typeface="Calibri"/>
                <a:sym typeface="Calibri"/>
              </a:rPr>
              <a:t>23 catchment areas located around Canada</a:t>
            </a:r>
            <a:endParaRPr sz="2900">
              <a:latin typeface="Calibri"/>
              <a:ea typeface="Calibri"/>
              <a:cs typeface="Calibri"/>
              <a:sym typeface="Calibri"/>
            </a:endParaRPr>
          </a:p>
          <a:p>
            <a:pPr indent="-412750" lvl="0" marL="457200" rtl="0" algn="l">
              <a:spcBef>
                <a:spcPts val="0"/>
              </a:spcBef>
              <a:spcAft>
                <a:spcPts val="0"/>
              </a:spcAft>
              <a:buSzPts val="2900"/>
              <a:buFont typeface="Calibri"/>
              <a:buChar char="●"/>
            </a:pPr>
            <a:r>
              <a:rPr lang="en" sz="2900">
                <a:latin typeface="Calibri"/>
                <a:ea typeface="Calibri"/>
                <a:cs typeface="Calibri"/>
                <a:sym typeface="Calibri"/>
              </a:rPr>
              <a:t>Size: 50 - 10,000 km</a:t>
            </a:r>
            <a:r>
              <a:rPr baseline="30000" lang="en" sz="2900">
                <a:latin typeface="Calibri"/>
                <a:ea typeface="Calibri"/>
                <a:cs typeface="Calibri"/>
                <a:sym typeface="Calibri"/>
              </a:rPr>
              <a:t>2</a:t>
            </a:r>
            <a:r>
              <a:rPr lang="en" sz="2900">
                <a:latin typeface="Calibri"/>
                <a:ea typeface="Calibri"/>
                <a:cs typeface="Calibri"/>
                <a:sym typeface="Calibri"/>
              </a:rPr>
              <a:t>  </a:t>
            </a:r>
            <a:endParaRPr sz="2900">
              <a:latin typeface="Calibri"/>
              <a:ea typeface="Calibri"/>
              <a:cs typeface="Calibri"/>
              <a:sym typeface="Calibri"/>
            </a:endParaRPr>
          </a:p>
          <a:p>
            <a:pPr indent="-412750" lvl="0" marL="457200" rtl="0" algn="l">
              <a:spcBef>
                <a:spcPts val="0"/>
              </a:spcBef>
              <a:spcAft>
                <a:spcPts val="0"/>
              </a:spcAft>
              <a:buSzPts val="2900"/>
              <a:buFont typeface="Calibri"/>
              <a:buChar char="●"/>
            </a:pPr>
            <a:r>
              <a:rPr lang="en" sz="2900">
                <a:latin typeface="Calibri"/>
                <a:ea typeface="Calibri"/>
                <a:cs typeface="Calibri"/>
                <a:sym typeface="Calibri"/>
              </a:rPr>
              <a:t>Historical data from 1980 - 2018</a:t>
            </a:r>
            <a:endParaRPr sz="2900">
              <a:latin typeface="Calibri"/>
              <a:ea typeface="Calibri"/>
              <a:cs typeface="Calibri"/>
              <a:sym typeface="Calibri"/>
            </a:endParaRPr>
          </a:p>
          <a:p>
            <a:pPr indent="-412750" lvl="0" marL="457200" rtl="0" algn="l">
              <a:spcBef>
                <a:spcPts val="0"/>
              </a:spcBef>
              <a:spcAft>
                <a:spcPts val="0"/>
              </a:spcAft>
              <a:buSzPts val="2900"/>
              <a:buFont typeface="Calibri"/>
              <a:buChar char="●"/>
            </a:pPr>
            <a:r>
              <a:rPr lang="en" sz="2900">
                <a:latin typeface="Calibri"/>
                <a:ea typeface="Calibri"/>
                <a:cs typeface="Calibri"/>
                <a:sym typeface="Calibri"/>
              </a:rPr>
              <a:t>61 unknown mean streamflow values </a:t>
            </a:r>
            <a:endParaRPr sz="2900">
              <a:latin typeface="Calibri"/>
              <a:ea typeface="Calibri"/>
              <a:cs typeface="Calibri"/>
              <a:sym typeface="Calibri"/>
            </a:endParaRPr>
          </a:p>
          <a:p>
            <a:pPr indent="-412750" lvl="0" marL="457200" rtl="0" algn="l">
              <a:spcBef>
                <a:spcPts val="0"/>
              </a:spcBef>
              <a:spcAft>
                <a:spcPts val="0"/>
              </a:spcAft>
              <a:buSzPts val="2900"/>
              <a:buFont typeface="Calibri"/>
              <a:buChar char="●"/>
            </a:pPr>
            <a:r>
              <a:rPr lang="en" sz="2900">
                <a:latin typeface="Calibri"/>
                <a:ea typeface="Calibri"/>
                <a:cs typeface="Calibri"/>
                <a:sym typeface="Calibri"/>
              </a:rPr>
              <a:t>9 climate variables of interest </a:t>
            </a:r>
            <a:endParaRPr sz="29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61" name="Shape 161"/>
        <p:cNvGrpSpPr/>
        <p:nvPr/>
      </p:nvGrpSpPr>
      <p:grpSpPr>
        <a:xfrm>
          <a:off x="0" y="0"/>
          <a:ext cx="0" cy="0"/>
          <a:chOff x="0" y="0"/>
          <a:chExt cx="0" cy="0"/>
        </a:xfrm>
      </p:grpSpPr>
      <p:sp>
        <p:nvSpPr>
          <p:cNvPr id="162" name="Google Shape;162;p30"/>
          <p:cNvSpPr txBox="1"/>
          <p:nvPr/>
        </p:nvSpPr>
        <p:spPr>
          <a:xfrm>
            <a:off x="621460" y="332901"/>
            <a:ext cx="79011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4000">
                <a:solidFill>
                  <a:schemeClr val="dk1"/>
                </a:solidFill>
                <a:latin typeface="Calibri"/>
                <a:ea typeface="Calibri"/>
                <a:cs typeface="Calibri"/>
                <a:sym typeface="Calibri"/>
              </a:rPr>
              <a:t>Exploratory Data Analysis</a:t>
            </a:r>
            <a:endParaRPr/>
          </a:p>
        </p:txBody>
      </p:sp>
      <p:sp>
        <p:nvSpPr>
          <p:cNvPr id="163" name="Google Shape;163;p30"/>
          <p:cNvSpPr txBox="1"/>
          <p:nvPr/>
        </p:nvSpPr>
        <p:spPr>
          <a:xfrm>
            <a:off x="1814372" y="4499220"/>
            <a:ext cx="1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Before scaling</a:t>
            </a:r>
            <a:endParaRPr b="1" i="1">
              <a:latin typeface="Calibri"/>
              <a:ea typeface="Calibri"/>
              <a:cs typeface="Calibri"/>
              <a:sym typeface="Calibri"/>
            </a:endParaRPr>
          </a:p>
        </p:txBody>
      </p:sp>
      <p:sp>
        <p:nvSpPr>
          <p:cNvPr id="164" name="Google Shape;164;p30"/>
          <p:cNvSpPr txBox="1"/>
          <p:nvPr/>
        </p:nvSpPr>
        <p:spPr>
          <a:xfrm>
            <a:off x="5813043" y="4499220"/>
            <a:ext cx="1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
                <a:solidFill>
                  <a:schemeClr val="dk1"/>
                </a:solidFill>
                <a:latin typeface="Calibri"/>
                <a:ea typeface="Calibri"/>
                <a:cs typeface="Calibri"/>
                <a:sym typeface="Calibri"/>
              </a:rPr>
              <a:t>After</a:t>
            </a:r>
            <a:r>
              <a:rPr b="1" i="1" lang="en">
                <a:solidFill>
                  <a:schemeClr val="dk1"/>
                </a:solidFill>
                <a:latin typeface="Calibri"/>
                <a:ea typeface="Calibri"/>
                <a:cs typeface="Calibri"/>
                <a:sym typeface="Calibri"/>
              </a:rPr>
              <a:t> scaling</a:t>
            </a:r>
            <a:endParaRPr b="1" i="1">
              <a:latin typeface="Calibri"/>
              <a:ea typeface="Calibri"/>
              <a:cs typeface="Calibri"/>
              <a:sym typeface="Calibri"/>
            </a:endParaRPr>
          </a:p>
        </p:txBody>
      </p:sp>
      <p:pic>
        <p:nvPicPr>
          <p:cNvPr id="165" name="Google Shape;165;p30"/>
          <p:cNvPicPr preferRelativeResize="0"/>
          <p:nvPr/>
        </p:nvPicPr>
        <p:blipFill>
          <a:blip r:embed="rId3">
            <a:alphaModFix/>
          </a:blip>
          <a:stretch>
            <a:fillRect/>
          </a:stretch>
        </p:blipFill>
        <p:spPr>
          <a:xfrm>
            <a:off x="765588" y="1098527"/>
            <a:ext cx="3541619" cy="3282814"/>
          </a:xfrm>
          <a:prstGeom prst="rect">
            <a:avLst/>
          </a:prstGeom>
          <a:noFill/>
          <a:ln>
            <a:noFill/>
          </a:ln>
        </p:spPr>
      </p:pic>
      <p:pic>
        <p:nvPicPr>
          <p:cNvPr id="166" name="Google Shape;166;p30"/>
          <p:cNvPicPr preferRelativeResize="0"/>
          <p:nvPr/>
        </p:nvPicPr>
        <p:blipFill>
          <a:blip r:embed="rId4">
            <a:alphaModFix/>
          </a:blip>
          <a:stretch>
            <a:fillRect/>
          </a:stretch>
        </p:blipFill>
        <p:spPr>
          <a:xfrm>
            <a:off x="4691721" y="1098525"/>
            <a:ext cx="3686692" cy="355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70" name="Shape 170"/>
        <p:cNvGrpSpPr/>
        <p:nvPr/>
      </p:nvGrpSpPr>
      <p:grpSpPr>
        <a:xfrm>
          <a:off x="0" y="0"/>
          <a:ext cx="0" cy="0"/>
          <a:chOff x="0" y="0"/>
          <a:chExt cx="0" cy="0"/>
        </a:xfrm>
      </p:grpSpPr>
      <p:sp>
        <p:nvSpPr>
          <p:cNvPr id="171" name="Google Shape;171;p31"/>
          <p:cNvSpPr txBox="1"/>
          <p:nvPr/>
        </p:nvSpPr>
        <p:spPr>
          <a:xfrm>
            <a:off x="621460" y="332901"/>
            <a:ext cx="79011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4000">
                <a:solidFill>
                  <a:schemeClr val="dk1"/>
                </a:solidFill>
                <a:latin typeface="Calibri"/>
                <a:ea typeface="Calibri"/>
                <a:cs typeface="Calibri"/>
                <a:sym typeface="Calibri"/>
              </a:rPr>
              <a:t>Exploratory Data Analysis</a:t>
            </a:r>
            <a:endParaRPr/>
          </a:p>
        </p:txBody>
      </p:sp>
      <p:pic>
        <p:nvPicPr>
          <p:cNvPr id="172" name="Google Shape;172;p31"/>
          <p:cNvPicPr preferRelativeResize="0"/>
          <p:nvPr/>
        </p:nvPicPr>
        <p:blipFill rotWithShape="1">
          <a:blip r:embed="rId3">
            <a:alphaModFix/>
          </a:blip>
          <a:srcRect b="0" l="12581" r="12573" t="0"/>
          <a:stretch/>
        </p:blipFill>
        <p:spPr>
          <a:xfrm>
            <a:off x="4572000" y="1212150"/>
            <a:ext cx="4183604" cy="3449775"/>
          </a:xfrm>
          <a:prstGeom prst="rect">
            <a:avLst/>
          </a:prstGeom>
          <a:noFill/>
          <a:ln>
            <a:noFill/>
          </a:ln>
          <a:effectLst>
            <a:outerShdw blurRad="57150" rotWithShape="0" algn="bl" dir="5400000" dist="19050">
              <a:srgbClr val="000000">
                <a:alpha val="50000"/>
              </a:srgbClr>
            </a:outerShdw>
          </a:effectLst>
        </p:spPr>
      </p:pic>
      <p:pic>
        <p:nvPicPr>
          <p:cNvPr id="173" name="Google Shape;173;p31"/>
          <p:cNvPicPr preferRelativeResize="0"/>
          <p:nvPr/>
        </p:nvPicPr>
        <p:blipFill>
          <a:blip r:embed="rId4">
            <a:alphaModFix/>
          </a:blip>
          <a:stretch>
            <a:fillRect/>
          </a:stretch>
        </p:blipFill>
        <p:spPr>
          <a:xfrm>
            <a:off x="621450" y="1379600"/>
            <a:ext cx="3821975" cy="3560199"/>
          </a:xfrm>
          <a:prstGeom prst="rect">
            <a:avLst/>
          </a:prstGeom>
          <a:noFill/>
          <a:ln>
            <a:noFill/>
          </a:ln>
        </p:spPr>
      </p:pic>
      <p:sp>
        <p:nvSpPr>
          <p:cNvPr id="174" name="Google Shape;174;p31"/>
          <p:cNvSpPr txBox="1"/>
          <p:nvPr/>
        </p:nvSpPr>
        <p:spPr>
          <a:xfrm>
            <a:off x="986875" y="1040900"/>
            <a:ext cx="328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Calibri"/>
                <a:ea typeface="Calibri"/>
                <a:cs typeface="Calibri"/>
                <a:sym typeface="Calibri"/>
              </a:rPr>
              <a:t>Relationship b/w </a:t>
            </a:r>
            <a:r>
              <a:rPr b="1" lang="en" sz="1000">
                <a:latin typeface="Calibri"/>
                <a:ea typeface="Calibri"/>
                <a:cs typeface="Calibri"/>
                <a:sym typeface="Calibri"/>
              </a:rPr>
              <a:t>explanatory</a:t>
            </a:r>
            <a:r>
              <a:rPr b="1" lang="en" sz="1000">
                <a:latin typeface="Calibri"/>
                <a:ea typeface="Calibri"/>
                <a:cs typeface="Calibri"/>
                <a:sym typeface="Calibri"/>
              </a:rPr>
              <a:t> variables and response</a:t>
            </a:r>
            <a:endParaRPr b="1" sz="1000">
              <a:latin typeface="Calibri"/>
              <a:ea typeface="Calibri"/>
              <a:cs typeface="Calibri"/>
              <a:sym typeface="Calibri"/>
            </a:endParaRPr>
          </a:p>
        </p:txBody>
      </p:sp>
      <p:sp>
        <p:nvSpPr>
          <p:cNvPr id="175" name="Google Shape;175;p31"/>
          <p:cNvSpPr txBox="1"/>
          <p:nvPr/>
        </p:nvSpPr>
        <p:spPr>
          <a:xfrm>
            <a:off x="5173250" y="1040900"/>
            <a:ext cx="298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Calibri"/>
                <a:ea typeface="Calibri"/>
                <a:cs typeface="Calibri"/>
                <a:sym typeface="Calibri"/>
              </a:rPr>
              <a:t>Heatmap: </a:t>
            </a:r>
            <a:r>
              <a:rPr b="1" lang="en" sz="1000">
                <a:solidFill>
                  <a:schemeClr val="dk1"/>
                </a:solidFill>
                <a:latin typeface="Calibri"/>
                <a:ea typeface="Calibri"/>
                <a:cs typeface="Calibri"/>
                <a:sym typeface="Calibri"/>
              </a:rPr>
              <a:t>Correlation of explanatory variables</a:t>
            </a:r>
            <a:endParaRPr b="1" sz="1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80" name="Shape 180"/>
        <p:cNvGrpSpPr/>
        <p:nvPr/>
      </p:nvGrpSpPr>
      <p:grpSpPr>
        <a:xfrm>
          <a:off x="0" y="0"/>
          <a:ext cx="0" cy="0"/>
          <a:chOff x="0" y="0"/>
          <a:chExt cx="0" cy="0"/>
        </a:xfrm>
      </p:grpSpPr>
      <p:sp>
        <p:nvSpPr>
          <p:cNvPr id="181" name="Google Shape;181;p32"/>
          <p:cNvSpPr/>
          <p:nvPr/>
        </p:nvSpPr>
        <p:spPr>
          <a:xfrm>
            <a:off x="565500" y="77950"/>
            <a:ext cx="8209800" cy="136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4000">
                <a:solidFill>
                  <a:schemeClr val="dk1"/>
                </a:solidFill>
                <a:latin typeface="Calibri"/>
                <a:ea typeface="Calibri"/>
                <a:cs typeface="Calibri"/>
                <a:sym typeface="Calibri"/>
              </a:rPr>
              <a:t>Statistical Analysis: Feature Selection</a:t>
            </a:r>
            <a:r>
              <a:rPr b="1" lang="en" sz="2300">
                <a:solidFill>
                  <a:schemeClr val="dk1"/>
                </a:solidFill>
                <a:latin typeface="Calibri"/>
                <a:ea typeface="Calibri"/>
                <a:cs typeface="Calibri"/>
                <a:sym typeface="Calibri"/>
              </a:rPr>
              <a:t> </a:t>
            </a:r>
            <a:endParaRPr b="1" sz="2300">
              <a:solidFill>
                <a:srgbClr val="FF0000"/>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182" name="Google Shape;182;p32"/>
          <p:cNvPicPr preferRelativeResize="0"/>
          <p:nvPr/>
        </p:nvPicPr>
        <p:blipFill>
          <a:blip r:embed="rId3">
            <a:alphaModFix/>
          </a:blip>
          <a:stretch>
            <a:fillRect/>
          </a:stretch>
        </p:blipFill>
        <p:spPr>
          <a:xfrm>
            <a:off x="565500" y="956125"/>
            <a:ext cx="3687704" cy="3577475"/>
          </a:xfrm>
          <a:prstGeom prst="rect">
            <a:avLst/>
          </a:prstGeom>
          <a:noFill/>
          <a:ln>
            <a:noFill/>
          </a:ln>
        </p:spPr>
      </p:pic>
      <p:pic>
        <p:nvPicPr>
          <p:cNvPr id="183" name="Google Shape;183;p32"/>
          <p:cNvPicPr preferRelativeResize="0"/>
          <p:nvPr/>
        </p:nvPicPr>
        <p:blipFill>
          <a:blip r:embed="rId4">
            <a:alphaModFix/>
          </a:blip>
          <a:stretch>
            <a:fillRect/>
          </a:stretch>
        </p:blipFill>
        <p:spPr>
          <a:xfrm>
            <a:off x="4402376" y="956126"/>
            <a:ext cx="4032051" cy="375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88" name="Shape 188"/>
        <p:cNvGrpSpPr/>
        <p:nvPr/>
      </p:nvGrpSpPr>
      <p:grpSpPr>
        <a:xfrm>
          <a:off x="0" y="0"/>
          <a:ext cx="0" cy="0"/>
          <a:chOff x="0" y="0"/>
          <a:chExt cx="0" cy="0"/>
        </a:xfrm>
      </p:grpSpPr>
      <p:sp>
        <p:nvSpPr>
          <p:cNvPr id="189" name="Google Shape;189;p33"/>
          <p:cNvSpPr/>
          <p:nvPr/>
        </p:nvSpPr>
        <p:spPr>
          <a:xfrm>
            <a:off x="565500" y="77952"/>
            <a:ext cx="7721700" cy="825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4000">
                <a:solidFill>
                  <a:schemeClr val="dk1"/>
                </a:solidFill>
                <a:latin typeface="Calibri"/>
                <a:ea typeface="Calibri"/>
                <a:cs typeface="Calibri"/>
                <a:sym typeface="Calibri"/>
              </a:rPr>
              <a:t>Statistical Analysis: Results</a:t>
            </a:r>
            <a:endParaRPr b="1" sz="4000">
              <a:solidFill>
                <a:srgbClr val="FF0000"/>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190" name="Google Shape;190;p33"/>
          <p:cNvPicPr preferRelativeResize="0"/>
          <p:nvPr/>
        </p:nvPicPr>
        <p:blipFill>
          <a:blip r:embed="rId3">
            <a:alphaModFix/>
          </a:blip>
          <a:stretch>
            <a:fillRect/>
          </a:stretch>
        </p:blipFill>
        <p:spPr>
          <a:xfrm>
            <a:off x="4942164" y="1142763"/>
            <a:ext cx="3948536" cy="3291926"/>
          </a:xfrm>
          <a:prstGeom prst="rect">
            <a:avLst/>
          </a:prstGeom>
          <a:noFill/>
          <a:ln>
            <a:noFill/>
          </a:ln>
        </p:spPr>
      </p:pic>
      <p:sp>
        <p:nvSpPr>
          <p:cNvPr id="191" name="Google Shape;191;p33"/>
          <p:cNvSpPr txBox="1"/>
          <p:nvPr/>
        </p:nvSpPr>
        <p:spPr>
          <a:xfrm>
            <a:off x="5206775" y="784775"/>
            <a:ext cx="331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Calibri"/>
                <a:ea typeface="Calibri"/>
                <a:cs typeface="Calibri"/>
                <a:sym typeface="Calibri"/>
              </a:rPr>
              <a:t>Comparison of evaluation metrics for different models</a:t>
            </a:r>
            <a:endParaRPr>
              <a:latin typeface="Calibri"/>
              <a:ea typeface="Calibri"/>
              <a:cs typeface="Calibri"/>
              <a:sym typeface="Calibri"/>
            </a:endParaRPr>
          </a:p>
        </p:txBody>
      </p:sp>
      <p:sp>
        <p:nvSpPr>
          <p:cNvPr id="192" name="Google Shape;192;p33"/>
          <p:cNvSpPr txBox="1"/>
          <p:nvPr/>
        </p:nvSpPr>
        <p:spPr>
          <a:xfrm>
            <a:off x="302125" y="1322325"/>
            <a:ext cx="2328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100">
              <a:latin typeface="Calibri"/>
              <a:ea typeface="Calibri"/>
              <a:cs typeface="Calibri"/>
              <a:sym typeface="Calibri"/>
            </a:endParaRPr>
          </a:p>
        </p:txBody>
      </p:sp>
      <p:pic>
        <p:nvPicPr>
          <p:cNvPr id="193" name="Google Shape;193;p33"/>
          <p:cNvPicPr preferRelativeResize="0"/>
          <p:nvPr/>
        </p:nvPicPr>
        <p:blipFill>
          <a:blip r:embed="rId4">
            <a:alphaModFix/>
          </a:blip>
          <a:stretch>
            <a:fillRect/>
          </a:stretch>
        </p:blipFill>
        <p:spPr>
          <a:xfrm>
            <a:off x="2421375" y="1508325"/>
            <a:ext cx="2577501" cy="2381874"/>
          </a:xfrm>
          <a:prstGeom prst="rect">
            <a:avLst/>
          </a:prstGeom>
          <a:noFill/>
          <a:ln>
            <a:noFill/>
          </a:ln>
        </p:spPr>
      </p:pic>
      <p:pic>
        <p:nvPicPr>
          <p:cNvPr id="194" name="Google Shape;194;p33"/>
          <p:cNvPicPr preferRelativeResize="0"/>
          <p:nvPr/>
        </p:nvPicPr>
        <p:blipFill>
          <a:blip r:embed="rId5">
            <a:alphaModFix/>
          </a:blip>
          <a:stretch>
            <a:fillRect/>
          </a:stretch>
        </p:blipFill>
        <p:spPr>
          <a:xfrm>
            <a:off x="116125" y="1534713"/>
            <a:ext cx="2514299" cy="232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98" name="Shape 198"/>
        <p:cNvGrpSpPr/>
        <p:nvPr/>
      </p:nvGrpSpPr>
      <p:grpSpPr>
        <a:xfrm>
          <a:off x="0" y="0"/>
          <a:ext cx="0" cy="0"/>
          <a:chOff x="0" y="0"/>
          <a:chExt cx="0" cy="0"/>
        </a:xfrm>
      </p:grpSpPr>
      <p:sp>
        <p:nvSpPr>
          <p:cNvPr id="199" name="Google Shape;199;p3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b="1" lang="en" sz="4000"/>
              <a:t>Future step(s)</a:t>
            </a:r>
            <a:endParaRPr/>
          </a:p>
        </p:txBody>
      </p:sp>
      <p:sp>
        <p:nvSpPr>
          <p:cNvPr id="200" name="Google Shape;200;p34"/>
          <p:cNvSpPr txBox="1"/>
          <p:nvPr>
            <p:ph idx="1" type="body"/>
          </p:nvPr>
        </p:nvSpPr>
        <p:spPr>
          <a:xfrm>
            <a:off x="457200" y="1200150"/>
            <a:ext cx="4618800" cy="3394500"/>
          </a:xfrm>
          <a:prstGeom prst="rect">
            <a:avLst/>
          </a:prstGeom>
          <a:noFill/>
          <a:ln>
            <a:noFill/>
          </a:ln>
        </p:spPr>
        <p:txBody>
          <a:bodyPr anchorCtr="0" anchor="t" bIns="45700" lIns="91425" spcFirstLastPara="1" rIns="91425" wrap="square" tIns="45700">
            <a:normAutofit lnSpcReduction="20000"/>
          </a:bodyPr>
          <a:lstStyle/>
          <a:p>
            <a:pPr indent="-379888" lvl="0" marL="457200" rtl="0" algn="l">
              <a:lnSpc>
                <a:spcPct val="100000"/>
              </a:lnSpc>
              <a:spcBef>
                <a:spcPts val="640"/>
              </a:spcBef>
              <a:spcAft>
                <a:spcPts val="0"/>
              </a:spcAft>
              <a:buSzPts val="2383"/>
              <a:buChar char="●"/>
            </a:pPr>
            <a:r>
              <a:rPr lang="en" sz="2382"/>
              <a:t>Revise the existing </a:t>
            </a:r>
            <a:r>
              <a:rPr lang="en" sz="2382"/>
              <a:t>feature</a:t>
            </a:r>
            <a:r>
              <a:rPr lang="en" sz="2382"/>
              <a:t> selection pipeline and incorporate feature engineering</a:t>
            </a:r>
            <a:endParaRPr sz="2382"/>
          </a:p>
          <a:p>
            <a:pPr indent="0" lvl="0" marL="457200" rtl="0" algn="l">
              <a:lnSpc>
                <a:spcPct val="100000"/>
              </a:lnSpc>
              <a:spcBef>
                <a:spcPts val="640"/>
              </a:spcBef>
              <a:spcAft>
                <a:spcPts val="0"/>
              </a:spcAft>
              <a:buNone/>
            </a:pPr>
            <a:r>
              <a:t/>
            </a:r>
            <a:endParaRPr sz="2382"/>
          </a:p>
          <a:p>
            <a:pPr indent="-379888" lvl="0" marL="457200" rtl="0" algn="l">
              <a:lnSpc>
                <a:spcPct val="100000"/>
              </a:lnSpc>
              <a:spcBef>
                <a:spcPts val="640"/>
              </a:spcBef>
              <a:spcAft>
                <a:spcPts val="0"/>
              </a:spcAft>
              <a:buSzPts val="2383"/>
              <a:buChar char="●"/>
            </a:pPr>
            <a:r>
              <a:rPr lang="en" sz="2382"/>
              <a:t>Perform hyperparameter tuning</a:t>
            </a:r>
            <a:r>
              <a:rPr lang="en" sz="2382"/>
              <a:t> to improve existing model performance</a:t>
            </a:r>
            <a:endParaRPr sz="2382"/>
          </a:p>
          <a:p>
            <a:pPr indent="0" lvl="0" marL="457200" rtl="0" algn="l">
              <a:lnSpc>
                <a:spcPct val="100000"/>
              </a:lnSpc>
              <a:spcBef>
                <a:spcPts val="640"/>
              </a:spcBef>
              <a:spcAft>
                <a:spcPts val="0"/>
              </a:spcAft>
              <a:buNone/>
            </a:pPr>
            <a:r>
              <a:t/>
            </a:r>
            <a:endParaRPr sz="2382"/>
          </a:p>
          <a:p>
            <a:pPr indent="-379888" lvl="0" marL="457200" rtl="0" algn="l">
              <a:lnSpc>
                <a:spcPct val="100000"/>
              </a:lnSpc>
              <a:spcBef>
                <a:spcPts val="640"/>
              </a:spcBef>
              <a:spcAft>
                <a:spcPts val="0"/>
              </a:spcAft>
              <a:buSzPts val="2383"/>
              <a:buChar char="●"/>
            </a:pPr>
            <a:r>
              <a:rPr lang="en" sz="2382"/>
              <a:t>Outlier Detection using tree-based models</a:t>
            </a:r>
            <a:endParaRPr sz="2382"/>
          </a:p>
        </p:txBody>
      </p:sp>
      <p:pic>
        <p:nvPicPr>
          <p:cNvPr id="201" name="Google Shape;201;p34"/>
          <p:cNvPicPr preferRelativeResize="0"/>
          <p:nvPr/>
        </p:nvPicPr>
        <p:blipFill rotWithShape="1">
          <a:blip r:embed="rId3">
            <a:alphaModFix/>
          </a:blip>
          <a:srcRect b="0" l="38822" r="8401" t="0"/>
          <a:stretch/>
        </p:blipFill>
        <p:spPr>
          <a:xfrm>
            <a:off x="5075900" y="0"/>
            <a:ext cx="406809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